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1F7E2-16CD-F567-F588-67680CFDD1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3240AA-E894-E7CD-7D5C-985EC76AD7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B95D6-EDB8-9177-CCC7-EFDF63AB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BD50C-24E3-95AD-7906-42962D177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E8833-1F80-B6D8-CA81-5512E54D4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603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8EBB9-1943-1A27-38A4-CC33B6EBC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F3F2F9-026E-B284-5BC6-5FBA6BF8DA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7421C-67E2-9377-97F8-E9DF72D3A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D4B14-D54D-B30E-0906-8C0B75A2A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81105-6C5F-9649-C919-5C895D162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5137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2A7B14-30DD-0DCE-B5B5-EDC34A4B2B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DFCD02-DB1B-72DE-C667-3B2AA84DC6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C3C33-6313-92EB-8D7D-2D8C07B5F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43154-7BF8-D7E0-E7B8-2DA0927C1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0BBAFC-FC69-941B-9046-6B8C41550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808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63D8F-ECD1-41D1-1DF5-8CC57412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892A5-92BC-6E6F-BA88-FCCC5ABF0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A9DA2B-5E30-6F57-BB3B-935900E28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DE34D2-A5EA-AAD6-1B48-D98F6EC8F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A7CEC-A6F0-ECFE-4584-E23406315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70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315A6-3925-34B2-6E03-0876E5345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5521F1-4300-7D9E-A275-0732DD4400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166F2-1B24-CD82-7871-11BD7903D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0A7AA1-10DE-F3B1-73BC-5F5DE6492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DFC41D-B409-1BAB-3E7A-C69D1F384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407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5D5B7-BEC8-DE63-8F76-35BBD6FAB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F4B1F-B0AC-63E5-1AFD-1A944660A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D0B68F-1B9B-3C35-E32B-F4949D8A34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BA9C47-972C-2B5D-5846-8FCDDF9CA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154929-E954-8CCA-FDAA-8C526A8DD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9DC17-AE7F-F0F9-F519-3B83F8888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311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C2D78-B946-9A9B-627B-3CDB21F52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939CC-C4D4-D620-DF50-BD6B947F73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BEA566-C4EE-C552-7207-84D8C1E77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469C62-F523-158A-82E3-FB03D67BCF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6931FE-973B-A5EC-8A3F-D466370BC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26E16E-03EC-EFB3-6027-D84FE1609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03B1AA-1CC2-F623-5E78-B93144128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857FE1-3B72-3677-DBBC-B0BF27A55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386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B34E8-4499-C9DD-E36F-B55DA0652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717EFF-3D2E-88AF-A897-8EAFAE325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B4DFD7-5D9E-E744-BED9-85BEE2DEC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E9A420-4815-367F-6E98-0B87E4C1F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93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AB6B9-EC85-97F2-AFF3-91766A07F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B65DE2-9A29-97DE-6065-19B3B4CE8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7B6B52-CCD6-6F92-D612-1A6206ACC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3365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6B606-5E25-F593-42DF-57E9084A0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EB512-3F10-8732-CC9E-27AD342E4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A8C864-36BB-6FA0-B309-2DAF88D61F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DEDE6-F711-E361-9416-4B0EC13A5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B14A3-6BF3-2F02-FA8F-731DE55B7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FEAAA-37BD-F99C-3DA4-2C4177B43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09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58E66-E4BB-115C-8FFE-071AD1902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CC69B2-A44C-98DF-AD8A-B725778185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E6CDF4-7F20-E73B-C32A-0ECEF81642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D66501-D311-63F9-C42A-AD0E56E87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01E2D-4763-7D7B-0EDB-FE8278EFD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B2A858-667E-ADEA-EC86-ABFDC5D21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601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00FD72-F757-770D-A90C-6363381C3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0BB707-B0CD-2536-6C89-4194ED22E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9CE28-B65A-7FD2-F3F3-7CF7E88CC8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D82BD4-D90E-46CF-8229-F25FE2C31280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A53F3-0435-6892-E4D9-5BAB6C268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0E6DAB-5F22-5C84-9BEB-5195F65B5F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042164-0E4F-46A1-B416-623F4D513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692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210D8A23-EFEF-6D99-C5A3-32E96447F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5" name="Picture 2" descr="A collage of images of a graph&#10;&#10;Description automatically generated">
            <a:extLst>
              <a:ext uri="{FF2B5EF4-FFF2-40B4-BE49-F238E27FC236}">
                <a16:creationId xmlns:a16="http://schemas.microsoft.com/office/drawing/2014/main" id="{76AC554F-DE81-7404-1A65-685D981B2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230" y="457200"/>
            <a:ext cx="6547449" cy="517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ADBB58E1-630F-9938-3920-A507F0952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569" y="5850100"/>
            <a:ext cx="105480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1.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(a) Voltage-time curves for anodic films grown, (b) Cross-section images of developed anodic layers, (c)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kumimoji="0" lang="en-GB" altLang="en-US" sz="1200" b="0" i="0" u="none" strike="noStrike" cap="none" normalizeH="0" baseline="-3000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rms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-I</a:t>
            </a:r>
            <a:r>
              <a:rPr kumimoji="0" lang="en-GB" altLang="en-US" sz="1200" b="0" i="0" u="none" strike="noStrike" cap="none" normalizeH="0" baseline="-3000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rms</a:t>
            </a:r>
            <a:r>
              <a:rPr kumimoji="0" lang="en-GB" altLang="en-US" sz="12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time responses of developed PEO, (d) Time to current drop of studied specimens.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229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8E997509-B729-F1E1-DED5-63BD48B02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2049" name="Picture 1" descr="A collage of images of a surface&#10;&#10;Description automatically generated">
            <a:extLst>
              <a:ext uri="{FF2B5EF4-FFF2-40B4-BE49-F238E27FC236}">
                <a16:creationId xmlns:a16="http://schemas.microsoft.com/office/drawing/2014/main" id="{79AC9180-4896-9946-F983-E46C19F46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78" y="185468"/>
            <a:ext cx="7046491" cy="531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3601B63F-7F3B-5223-BB5D-2E7AAA878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8197" y="5917273"/>
            <a:ext cx="76602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2.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SEM surface views of developed coatings (a) A-PEO (b) A-PEO-T2 (c) A-PEO-T5 (d) A-PEO-T10.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332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643BC3FB-7FEC-DB93-E7AE-1BDCED7108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3073" name="Picture 2">
            <a:extLst>
              <a:ext uri="{FF2B5EF4-FFF2-40B4-BE49-F238E27FC236}">
                <a16:creationId xmlns:a16="http://schemas.microsoft.com/office/drawing/2014/main" id="{36B01BBA-2421-CDA7-56CC-9FAB8F027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371" y="327803"/>
            <a:ext cx="8244420" cy="452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5D0175C3-2A2C-6117-A74A-9A61B6D90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284" y="5250251"/>
            <a:ext cx="934240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3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Cross-sectional SEM images of developed PEO coatings, (a) A-PEO, (b) A-PEO-T2, (c) A-PEO-T5, (d) A-PEO-T10.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999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11AD487-1115-79AA-DB96-008F1698C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4097" name="Picture 1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13D22CB5-81EA-B23C-7FD2-6B37F04C6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9" t="9840" r="12134" b="3453"/>
          <a:stretch>
            <a:fillRect/>
          </a:stretch>
        </p:blipFill>
        <p:spPr bwMode="auto">
          <a:xfrm>
            <a:off x="2199735" y="228600"/>
            <a:ext cx="6098876" cy="479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429AFF92-BE4E-F4D7-57F3-499B4132E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62309" y="55604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4.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X-ray diffraction patterns of developed PEO coatings, (a) AA2024, (b) A-PEO, (c) A-PEO-T2, (d) A-PEO-T5, (e) A-PEO-T10.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22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06CDF171-3232-7D41-0E0B-7F4A8C6C0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121" name="Picture 4" descr="A graph showing different colors and numbers&#10;&#10;Description automatically generated with medium confidence">
            <a:extLst>
              <a:ext uri="{FF2B5EF4-FFF2-40B4-BE49-F238E27FC236}">
                <a16:creationId xmlns:a16="http://schemas.microsoft.com/office/drawing/2014/main" id="{DAAED933-2980-F297-E3D7-1A970975F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1" t="15462" r="11987" b="3923"/>
          <a:stretch>
            <a:fillRect/>
          </a:stretch>
        </p:blipFill>
        <p:spPr bwMode="auto">
          <a:xfrm>
            <a:off x="2260291" y="705775"/>
            <a:ext cx="5431439" cy="426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224E81A7-F412-03DE-78FE-7BB86D7F7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3169" y="5633980"/>
            <a:ext cx="744409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5.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The total impedance at 0.01 Hz of the studied coatings in 3.5 wt.% NaCl solution after 1 hr of immersion.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3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AFE6905E-BE13-54DA-2D55-ED9A825F5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6145" name="Picture 5" descr="A collage of graphs&#10;&#10;Description automatically generated">
            <a:extLst>
              <a:ext uri="{FF2B5EF4-FFF2-40B4-BE49-F238E27FC236}">
                <a16:creationId xmlns:a16="http://schemas.microsoft.com/office/drawing/2014/main" id="{5ACE4B33-5C6D-D39F-8979-248D96B2B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464" y="138023"/>
            <a:ext cx="4473575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330B9B62-94CE-C20A-334A-D1B84DE3F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1609" y="6189695"/>
            <a:ext cx="565892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6.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EIS spectra obtained of developed coatings for different immersion times.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69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5AA897B-6CC8-7CED-1E5B-78017111B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7169" name="Picture 3" descr="A graph of different colored bars&#10;&#10;Description automatically generated">
            <a:extLst>
              <a:ext uri="{FF2B5EF4-FFF2-40B4-BE49-F238E27FC236}">
                <a16:creationId xmlns:a16="http://schemas.microsoft.com/office/drawing/2014/main" id="{F1C58304-6BA5-696B-BF6B-5DBDC4DD3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7" t="10049" r="12196" b="6995"/>
          <a:stretch>
            <a:fillRect/>
          </a:stretch>
        </p:blipFill>
        <p:spPr bwMode="auto">
          <a:xfrm>
            <a:off x="2141537" y="228600"/>
            <a:ext cx="5223905" cy="425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A43C3040-09AA-47BD-BE68-A9F7359C0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7404" y="5531977"/>
            <a:ext cx="615725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7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Impedance modulus of studied surfaces at 0.01 Hz against various immersion times.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788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AEE995C7-E16B-7C32-9E62-140349CA7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8193" name="Picture 4" descr="A comparison of graphs with numbers&#10;&#10;Description automatically generated with medium confidence">
            <a:extLst>
              <a:ext uri="{FF2B5EF4-FFF2-40B4-BE49-F238E27FC236}">
                <a16:creationId xmlns:a16="http://schemas.microsoft.com/office/drawing/2014/main" id="{9D7C673F-22A8-5001-7755-9D113E0A3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743" y="881595"/>
            <a:ext cx="7756975" cy="341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7F230478-ADA5-B302-218A-FF9B30442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8882" y="5441301"/>
            <a:ext cx="60039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8.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(a) Outer porous layer resistance, (b) Inner layer resistance vs immersion times.</a:t>
            </a:r>
            <a:r>
              <a:rPr kumimoji="0" lang="en-GB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480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C42A2D64-51A7-632E-1247-54F17F1F0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9217" name="Picture 1" descr="A screenshot of a graph&#10;&#10;Description automatically generated">
            <a:extLst>
              <a:ext uri="{FF2B5EF4-FFF2-40B4-BE49-F238E27FC236}">
                <a16:creationId xmlns:a16="http://schemas.microsoft.com/office/drawing/2014/main" id="{576AA8C1-1580-7102-F4F4-20A794871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259" y="785848"/>
            <a:ext cx="8053555" cy="348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3C899531-899B-61E6-B862-F79165F2C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259" y="5213603"/>
            <a:ext cx="94352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9.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(a) Phenol photodegradation of developed PEO coatings, (b) photodegraded Pseudo-first order kinetics for adjustment to model Langmuir-Hinshelwood.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326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239</Words>
  <Application>Microsoft Office PowerPoint</Application>
  <PresentationFormat>Widescreen</PresentationFormat>
  <Paragraphs>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MUHAMMAD AHSAN IQBAL</dc:creator>
  <cp:lastModifiedBy>MUHAMMAD AHSAN IQBAL</cp:lastModifiedBy>
  <cp:revision>1</cp:revision>
  <dcterms:created xsi:type="dcterms:W3CDTF">2025-03-25T13:46:27Z</dcterms:created>
  <dcterms:modified xsi:type="dcterms:W3CDTF">2025-03-25T13:52:14Z</dcterms:modified>
</cp:coreProperties>
</file>